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312" r:id="rId7"/>
    <p:sldId id="259" r:id="rId8"/>
    <p:sldId id="280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67" r:id="rId17"/>
    <p:sldId id="269" r:id="rId18"/>
    <p:sldId id="270" r:id="rId19"/>
    <p:sldId id="271" r:id="rId20"/>
    <p:sldId id="272" r:id="rId21"/>
    <p:sldId id="277" r:id="rId22"/>
    <p:sldId id="31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BA6712-5E1A-35EB-052C-5FFDBC29EB18}" name="Wilkins, Heather" initials="HW" userId="S::63829@icf.com::29e0cd91-527b-4a59-ab15-d5265c9fd0b4" providerId="AD"/>
  <p188:author id="{EE5AB339-02D9-41DB-1172-CF4BA9139214}" name="ICF" initials="ICF" userId="ICF" providerId="None"/>
  <p188:author id="{1D4081B3-A40A-C652-431D-2B922371CF49}" name="FP" initials="FP" userId="FP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B97"/>
    <a:srgbClr val="EB9922"/>
    <a:srgbClr val="935F24"/>
    <a:srgbClr val="4EA361"/>
    <a:srgbClr val="000066"/>
    <a:srgbClr val="3333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63B50-5CE5-482D-9F75-721FE764BE15}" v="3" dt="2025-11-03T19:18:08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2" y="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lon, Megan - FS, UT" userId="08435311-64d8-442b-8959-b0670f77adda" providerId="ADAL" clId="{3B652EC2-3D01-484F-840E-C38BF1222937}"/>
    <pc:docChg chg="undo custSel modSld">
      <pc:chgData name="Tallon, Megan - FS, UT" userId="08435311-64d8-442b-8959-b0670f77adda" providerId="ADAL" clId="{3B652EC2-3D01-484F-840E-C38BF1222937}" dt="2025-11-03T19:21:45.339" v="169" actId="20577"/>
      <pc:docMkLst>
        <pc:docMk/>
      </pc:docMkLst>
      <pc:sldChg chg="modSp mod">
        <pc:chgData name="Tallon, Megan - FS, UT" userId="08435311-64d8-442b-8959-b0670f77adda" providerId="ADAL" clId="{3B652EC2-3D01-484F-840E-C38BF1222937}" dt="2025-11-03T19:01:45.956" v="0" actId="20577"/>
        <pc:sldMkLst>
          <pc:docMk/>
          <pc:sldMk cId="0" sldId="259"/>
        </pc:sldMkLst>
        <pc:spChg chg="mod">
          <ac:chgData name="Tallon, Megan - FS, UT" userId="08435311-64d8-442b-8959-b0670f77adda" providerId="ADAL" clId="{3B652EC2-3D01-484F-840E-C38BF1222937}" dt="2025-11-03T19:01:45.956" v="0" actId="20577"/>
          <ac:spMkLst>
            <pc:docMk/>
            <pc:sldMk cId="0" sldId="259"/>
            <ac:spMk id="5123" creationId="{00000000-0000-0000-0000-000000000000}"/>
          </ac:spMkLst>
        </pc:spChg>
      </pc:sldChg>
      <pc:sldChg chg="modSp mod">
        <pc:chgData name="Tallon, Megan - FS, UT" userId="08435311-64d8-442b-8959-b0670f77adda" providerId="ADAL" clId="{3B652EC2-3D01-484F-840E-C38BF1222937}" dt="2025-11-03T19:04:49.758" v="16" actId="20577"/>
        <pc:sldMkLst>
          <pc:docMk/>
          <pc:sldMk cId="0" sldId="261"/>
        </pc:sldMkLst>
        <pc:spChg chg="mod">
          <ac:chgData name="Tallon, Megan - FS, UT" userId="08435311-64d8-442b-8959-b0670f77adda" providerId="ADAL" clId="{3B652EC2-3D01-484F-840E-C38BF1222937}" dt="2025-11-03T19:04:49.758" v="16" actId="20577"/>
          <ac:spMkLst>
            <pc:docMk/>
            <pc:sldMk cId="0" sldId="261"/>
            <ac:spMk id="7171" creationId="{00000000-0000-0000-0000-000000000000}"/>
          </ac:spMkLst>
        </pc:spChg>
      </pc:sldChg>
      <pc:sldChg chg="modSp mod">
        <pc:chgData name="Tallon, Megan - FS, UT" userId="08435311-64d8-442b-8959-b0670f77adda" providerId="ADAL" clId="{3B652EC2-3D01-484F-840E-C38BF1222937}" dt="2025-11-03T19:12:07.650" v="54" actId="20577"/>
        <pc:sldMkLst>
          <pc:docMk/>
          <pc:sldMk cId="0" sldId="265"/>
        </pc:sldMkLst>
        <pc:spChg chg="mod">
          <ac:chgData name="Tallon, Megan - FS, UT" userId="08435311-64d8-442b-8959-b0670f77adda" providerId="ADAL" clId="{3B652EC2-3D01-484F-840E-C38BF1222937}" dt="2025-11-03T19:12:07.650" v="54" actId="20577"/>
          <ac:spMkLst>
            <pc:docMk/>
            <pc:sldMk cId="0" sldId="265"/>
            <ac:spMk id="11267" creationId="{00000000-0000-0000-0000-000000000000}"/>
          </ac:spMkLst>
        </pc:spChg>
      </pc:sldChg>
      <pc:sldChg chg="modSp mod">
        <pc:chgData name="Tallon, Megan - FS, UT" userId="08435311-64d8-442b-8959-b0670f77adda" providerId="ADAL" clId="{3B652EC2-3D01-484F-840E-C38BF1222937}" dt="2025-11-03T19:18:21.516" v="91" actId="20577"/>
        <pc:sldMkLst>
          <pc:docMk/>
          <pc:sldMk cId="0" sldId="270"/>
        </pc:sldMkLst>
        <pc:spChg chg="mod">
          <ac:chgData name="Tallon, Megan - FS, UT" userId="08435311-64d8-442b-8959-b0670f77adda" providerId="ADAL" clId="{3B652EC2-3D01-484F-840E-C38BF1222937}" dt="2025-11-03T19:18:21.516" v="91" actId="20577"/>
          <ac:spMkLst>
            <pc:docMk/>
            <pc:sldMk cId="0" sldId="270"/>
            <ac:spMk id="16395" creationId="{00000000-0000-0000-0000-000000000000}"/>
          </ac:spMkLst>
        </pc:spChg>
      </pc:sldChg>
      <pc:sldChg chg="modSp mod">
        <pc:chgData name="Tallon, Megan - FS, UT" userId="08435311-64d8-442b-8959-b0670f77adda" providerId="ADAL" clId="{3B652EC2-3D01-484F-840E-C38BF1222937}" dt="2025-11-03T19:21:07.065" v="163" actId="15"/>
        <pc:sldMkLst>
          <pc:docMk/>
          <pc:sldMk cId="0" sldId="277"/>
        </pc:sldMkLst>
        <pc:spChg chg="mod">
          <ac:chgData name="Tallon, Megan - FS, UT" userId="08435311-64d8-442b-8959-b0670f77adda" providerId="ADAL" clId="{3B652EC2-3D01-484F-840E-C38BF1222937}" dt="2025-11-03T19:21:07.065" v="163" actId="15"/>
          <ac:spMkLst>
            <pc:docMk/>
            <pc:sldMk cId="0" sldId="277"/>
            <ac:spMk id="3" creationId="{00000000-0000-0000-0000-000000000000}"/>
          </ac:spMkLst>
        </pc:spChg>
      </pc:sldChg>
      <pc:sldChg chg="modSp mod">
        <pc:chgData name="Tallon, Megan - FS, UT" userId="08435311-64d8-442b-8959-b0670f77adda" providerId="ADAL" clId="{3B652EC2-3D01-484F-840E-C38BF1222937}" dt="2025-11-03T19:21:45.339" v="169" actId="20577"/>
        <pc:sldMkLst>
          <pc:docMk/>
          <pc:sldMk cId="1110562888" sldId="313"/>
        </pc:sldMkLst>
        <pc:spChg chg="mod">
          <ac:chgData name="Tallon, Megan - FS, UT" userId="08435311-64d8-442b-8959-b0670f77adda" providerId="ADAL" clId="{3B652EC2-3D01-484F-840E-C38BF1222937}" dt="2025-11-03T19:21:45.339" v="169" actId="20577"/>
          <ac:spMkLst>
            <pc:docMk/>
            <pc:sldMk cId="1110562888" sldId="313"/>
            <ac:spMk id="3079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97136-8865-470D-AF32-4EEE85C59A1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6CAE423-B66E-4EFF-8C29-730D33B408C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 dirty="0">
              <a:latin typeface="Verdana Pro" panose="020B0604030504040204" pitchFamily="34" charset="0"/>
            </a:rPr>
            <a:t>Be safe</a:t>
          </a:r>
        </a:p>
      </dgm:t>
    </dgm:pt>
    <dgm:pt modelId="{CE6F27B0-EB2B-44C1-B60C-083510634A2E}" type="parTrans" cxnId="{67AD0DA3-3991-4A55-B866-4DD494966CFD}">
      <dgm:prSet/>
      <dgm:spPr/>
      <dgm:t>
        <a:bodyPr/>
        <a:lstStyle/>
        <a:p>
          <a:endParaRPr lang="en-US"/>
        </a:p>
      </dgm:t>
    </dgm:pt>
    <dgm:pt modelId="{44EA4CFA-5B3E-49FC-9927-42083C1121E2}" type="sibTrans" cxnId="{67AD0DA3-3991-4A55-B866-4DD494966CFD}">
      <dgm:prSet/>
      <dgm:spPr/>
      <dgm:t>
        <a:bodyPr/>
        <a:lstStyle/>
        <a:p>
          <a:endParaRPr lang="en-US"/>
        </a:p>
      </dgm:t>
    </dgm:pt>
    <dgm:pt modelId="{774A8B7F-421B-4A8E-A48F-0CEC798D8E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 dirty="0">
              <a:latin typeface="Verdana Pro" panose="020B0604030504040204" pitchFamily="34" charset="0"/>
            </a:rPr>
            <a:t>Involve planning</a:t>
          </a:r>
        </a:p>
      </dgm:t>
    </dgm:pt>
    <dgm:pt modelId="{EFAB2BF0-FB7E-4C24-BCD4-C75C4C88695F}" type="parTrans" cxnId="{6B01E79F-A246-4A18-829F-D9E0F11E1357}">
      <dgm:prSet/>
      <dgm:spPr/>
      <dgm:t>
        <a:bodyPr/>
        <a:lstStyle/>
        <a:p>
          <a:endParaRPr lang="en-US"/>
        </a:p>
      </dgm:t>
    </dgm:pt>
    <dgm:pt modelId="{5BD42449-45F9-45C1-8EE4-0084078C627C}" type="sibTrans" cxnId="{6B01E79F-A246-4A18-829F-D9E0F11E1357}">
      <dgm:prSet/>
      <dgm:spPr/>
      <dgm:t>
        <a:bodyPr/>
        <a:lstStyle/>
        <a:p>
          <a:endParaRPr lang="en-US"/>
        </a:p>
      </dgm:t>
    </dgm:pt>
    <dgm:pt modelId="{6265389E-526B-46FD-935B-960A5B6D325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 dirty="0">
              <a:latin typeface="Verdana Pro" panose="020B0604030504040204" pitchFamily="34" charset="0"/>
            </a:rPr>
            <a:t>Be cost effective</a:t>
          </a:r>
        </a:p>
      </dgm:t>
    </dgm:pt>
    <dgm:pt modelId="{472DBAC0-AC98-4FFE-884E-6C4F5EBE6EAD}" type="parTrans" cxnId="{BEB7DAF8-CB95-4F78-AE3C-284C564EE6E0}">
      <dgm:prSet/>
      <dgm:spPr/>
      <dgm:t>
        <a:bodyPr/>
        <a:lstStyle/>
        <a:p>
          <a:endParaRPr lang="en-US"/>
        </a:p>
      </dgm:t>
    </dgm:pt>
    <dgm:pt modelId="{51806AF8-6156-4999-8BE8-D1CE3848D89E}" type="sibTrans" cxnId="{BEB7DAF8-CB95-4F78-AE3C-284C564EE6E0}">
      <dgm:prSet/>
      <dgm:spPr/>
      <dgm:t>
        <a:bodyPr/>
        <a:lstStyle/>
        <a:p>
          <a:endParaRPr lang="en-US"/>
        </a:p>
      </dgm:t>
    </dgm:pt>
    <dgm:pt modelId="{C65A5BD7-742B-4EA5-92FA-950FBF8AD58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 dirty="0">
              <a:latin typeface="Verdana Pro" panose="020B0604030504040204" pitchFamily="34" charset="0"/>
            </a:rPr>
            <a:t>Consider all resources assigned</a:t>
          </a:r>
        </a:p>
      </dgm:t>
    </dgm:pt>
    <dgm:pt modelId="{572E30EA-22AC-4E55-90B1-6137D4432214}" type="parTrans" cxnId="{312E98BA-F028-4C1D-A930-D14E085043FF}">
      <dgm:prSet/>
      <dgm:spPr/>
      <dgm:t>
        <a:bodyPr/>
        <a:lstStyle/>
        <a:p>
          <a:endParaRPr lang="en-US"/>
        </a:p>
      </dgm:t>
    </dgm:pt>
    <dgm:pt modelId="{91286DF9-9E3C-4784-AB44-ADC53318B67A}" type="sibTrans" cxnId="{312E98BA-F028-4C1D-A930-D14E085043FF}">
      <dgm:prSet/>
      <dgm:spPr/>
      <dgm:t>
        <a:bodyPr/>
        <a:lstStyle/>
        <a:p>
          <a:endParaRPr lang="en-US"/>
        </a:p>
      </dgm:t>
    </dgm:pt>
    <dgm:pt modelId="{1973B1F7-7D09-403F-A827-818EBA91DB1E}" type="pres">
      <dgm:prSet presAssocID="{67397136-8865-470D-AF32-4EEE85C59A11}" presName="root" presStyleCnt="0">
        <dgm:presLayoutVars>
          <dgm:dir/>
          <dgm:resizeHandles val="exact"/>
        </dgm:presLayoutVars>
      </dgm:prSet>
      <dgm:spPr/>
    </dgm:pt>
    <dgm:pt modelId="{B15A4B9C-9E55-499F-898B-291ABEB90CC7}" type="pres">
      <dgm:prSet presAssocID="{06CAE423-B66E-4EFF-8C29-730D33B408C1}" presName="compNode" presStyleCnt="0"/>
      <dgm:spPr/>
    </dgm:pt>
    <dgm:pt modelId="{3406C360-BFFC-47EF-A950-5E476BBF881A}" type="pres">
      <dgm:prSet presAssocID="{06CAE423-B66E-4EFF-8C29-730D33B408C1}" presName="iconBgRect" presStyleLbl="bgShp" presStyleIdx="0" presStyleCnt="4" custScaleX="133246" custScaleY="133246"/>
      <dgm:spPr>
        <a:solidFill>
          <a:srgbClr val="4EA361"/>
        </a:solidFill>
      </dgm:spPr>
      <dgm:extLst>
        <a:ext uri="{E40237B7-FDA0-4F09-8148-C483321AD2D9}">
          <dgm14:cNvPr xmlns:dgm14="http://schemas.microsoft.com/office/drawing/2010/diagram" id="0" name="" descr="Seatbelt icon"/>
        </a:ext>
      </dgm:extLst>
    </dgm:pt>
    <dgm:pt modelId="{0E1CCEBD-07F8-4FFB-972E-50CD2DAD8B6B}" type="pres">
      <dgm:prSet presAssocID="{06CAE423-B66E-4EFF-8C29-730D33B408C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at Belt outline"/>
        </a:ext>
      </dgm:extLst>
    </dgm:pt>
    <dgm:pt modelId="{34898FA4-4A73-4172-8CFE-7451D2A10284}" type="pres">
      <dgm:prSet presAssocID="{06CAE423-B66E-4EFF-8C29-730D33B408C1}" presName="spaceRect" presStyleCnt="0"/>
      <dgm:spPr/>
    </dgm:pt>
    <dgm:pt modelId="{5D678266-33BD-4FCC-BFF6-BB2C135F0456}" type="pres">
      <dgm:prSet presAssocID="{06CAE423-B66E-4EFF-8C29-730D33B408C1}" presName="textRect" presStyleLbl="revTx" presStyleIdx="0" presStyleCnt="4">
        <dgm:presLayoutVars>
          <dgm:chMax val="1"/>
          <dgm:chPref val="1"/>
        </dgm:presLayoutVars>
      </dgm:prSet>
      <dgm:spPr/>
    </dgm:pt>
    <dgm:pt modelId="{38ACE24E-FD18-4775-AD60-12DB8D0110C0}" type="pres">
      <dgm:prSet presAssocID="{44EA4CFA-5B3E-49FC-9927-42083C1121E2}" presName="sibTrans" presStyleCnt="0"/>
      <dgm:spPr/>
    </dgm:pt>
    <dgm:pt modelId="{67071329-40F1-42F5-8166-523FC7589001}" type="pres">
      <dgm:prSet presAssocID="{774A8B7F-421B-4A8E-A48F-0CEC798D8EB1}" presName="compNode" presStyleCnt="0"/>
      <dgm:spPr/>
    </dgm:pt>
    <dgm:pt modelId="{415D447C-9E4A-44F6-B67D-8A4E90330C1D}" type="pres">
      <dgm:prSet presAssocID="{774A8B7F-421B-4A8E-A48F-0CEC798D8EB1}" presName="iconBgRect" presStyleLbl="bgShp" presStyleIdx="1" presStyleCnt="4" custScaleX="133246" custScaleY="133246"/>
      <dgm:spPr>
        <a:solidFill>
          <a:srgbClr val="935F24"/>
        </a:solidFill>
      </dgm:spPr>
      <dgm:extLst>
        <a:ext uri="{E40237B7-FDA0-4F09-8148-C483321AD2D9}">
          <dgm14:cNvPr xmlns:dgm14="http://schemas.microsoft.com/office/drawing/2010/diagram" id="0" name="" descr="checklist icon"/>
        </a:ext>
      </dgm:extLst>
    </dgm:pt>
    <dgm:pt modelId="{840DD596-F31F-42F8-812C-8867B9762A84}" type="pres">
      <dgm:prSet presAssocID="{774A8B7F-421B-4A8E-A48F-0CEC798D8EB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EE0DE1D-EBB7-44CE-B8D3-387B235BCD38}" type="pres">
      <dgm:prSet presAssocID="{774A8B7F-421B-4A8E-A48F-0CEC798D8EB1}" presName="spaceRect" presStyleCnt="0"/>
      <dgm:spPr/>
    </dgm:pt>
    <dgm:pt modelId="{F753BC0A-93C2-4010-8072-491C03B209FA}" type="pres">
      <dgm:prSet presAssocID="{774A8B7F-421B-4A8E-A48F-0CEC798D8EB1}" presName="textRect" presStyleLbl="revTx" presStyleIdx="1" presStyleCnt="4">
        <dgm:presLayoutVars>
          <dgm:chMax val="1"/>
          <dgm:chPref val="1"/>
        </dgm:presLayoutVars>
      </dgm:prSet>
      <dgm:spPr/>
    </dgm:pt>
    <dgm:pt modelId="{E0D049E1-23A9-412D-B5E2-33DF212AA35B}" type="pres">
      <dgm:prSet presAssocID="{5BD42449-45F9-45C1-8EE4-0084078C627C}" presName="sibTrans" presStyleCnt="0"/>
      <dgm:spPr/>
    </dgm:pt>
    <dgm:pt modelId="{3509A139-52E9-4179-92C9-51EDBB26B430}" type="pres">
      <dgm:prSet presAssocID="{6265389E-526B-46FD-935B-960A5B6D325B}" presName="compNode" presStyleCnt="0"/>
      <dgm:spPr/>
    </dgm:pt>
    <dgm:pt modelId="{45035797-7CB5-40C5-AD69-04BB884C9811}" type="pres">
      <dgm:prSet presAssocID="{6265389E-526B-46FD-935B-960A5B6D325B}" presName="iconBgRect" presStyleLbl="bgShp" presStyleIdx="2" presStyleCnt="4" custScaleX="133246" custScaleY="133246"/>
      <dgm:spPr>
        <a:solidFill>
          <a:srgbClr val="EB9922"/>
        </a:solidFill>
      </dgm:spPr>
      <dgm:extLst>
        <a:ext uri="{E40237B7-FDA0-4F09-8148-C483321AD2D9}">
          <dgm14:cNvPr xmlns:dgm14="http://schemas.microsoft.com/office/drawing/2010/diagram" id="0" name="" descr="dollar bills icon"/>
        </a:ext>
      </dgm:extLst>
    </dgm:pt>
    <dgm:pt modelId="{111A6CB2-60EF-4169-903C-6867E0B15AD1}" type="pres">
      <dgm:prSet presAssocID="{6265389E-526B-46FD-935B-960A5B6D325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706F5D1-DA38-419C-9C68-DA4780A5DDAE}" type="pres">
      <dgm:prSet presAssocID="{6265389E-526B-46FD-935B-960A5B6D325B}" presName="spaceRect" presStyleCnt="0"/>
      <dgm:spPr/>
    </dgm:pt>
    <dgm:pt modelId="{9DFB0577-2D39-4E1F-8EB2-CCE6B3F6080D}" type="pres">
      <dgm:prSet presAssocID="{6265389E-526B-46FD-935B-960A5B6D325B}" presName="textRect" presStyleLbl="revTx" presStyleIdx="2" presStyleCnt="4">
        <dgm:presLayoutVars>
          <dgm:chMax val="1"/>
          <dgm:chPref val="1"/>
        </dgm:presLayoutVars>
      </dgm:prSet>
      <dgm:spPr/>
    </dgm:pt>
    <dgm:pt modelId="{19072EF8-8E97-41C3-BC42-F09AB214BC8C}" type="pres">
      <dgm:prSet presAssocID="{51806AF8-6156-4999-8BE8-D1CE3848D89E}" presName="sibTrans" presStyleCnt="0"/>
      <dgm:spPr/>
    </dgm:pt>
    <dgm:pt modelId="{C805D868-1A44-4659-845F-1AE421FC5757}" type="pres">
      <dgm:prSet presAssocID="{C65A5BD7-742B-4EA5-92FA-950FBF8AD58C}" presName="compNode" presStyleCnt="0"/>
      <dgm:spPr/>
    </dgm:pt>
    <dgm:pt modelId="{B9FD4569-7994-4666-ACFB-CEB57D613832}" type="pres">
      <dgm:prSet presAssocID="{C65A5BD7-742B-4EA5-92FA-950FBF8AD58C}" presName="iconBgRect" presStyleLbl="bgShp" presStyleIdx="3" presStyleCnt="4" custScaleX="133246" custScaleY="133246"/>
      <dgm:spPr>
        <a:solidFill>
          <a:srgbClr val="507B97"/>
        </a:solidFill>
      </dgm:spPr>
      <dgm:extLst>
        <a:ext uri="{E40237B7-FDA0-4F09-8148-C483321AD2D9}">
          <dgm14:cNvPr xmlns:dgm14="http://schemas.microsoft.com/office/drawing/2010/diagram" id="0" name="" descr="icon of three people"/>
        </a:ext>
      </dgm:extLst>
    </dgm:pt>
    <dgm:pt modelId="{4564C604-B2FD-4566-A374-9E664B7F5EDE}" type="pres">
      <dgm:prSet presAssocID="{C65A5BD7-742B-4EA5-92FA-950FBF8AD58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DAAD6FF-AAED-4979-B396-2DA74D30FA83}" type="pres">
      <dgm:prSet presAssocID="{C65A5BD7-742B-4EA5-92FA-950FBF8AD58C}" presName="spaceRect" presStyleCnt="0"/>
      <dgm:spPr/>
    </dgm:pt>
    <dgm:pt modelId="{C5E36B4B-F41D-4D9C-8D67-403ED8D1645A}" type="pres">
      <dgm:prSet presAssocID="{C65A5BD7-742B-4EA5-92FA-950FBF8AD58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323462E-ECBA-454D-9EAB-290B03129528}" type="presOf" srcId="{67397136-8865-470D-AF32-4EEE85C59A11}" destId="{1973B1F7-7D09-403F-A827-818EBA91DB1E}" srcOrd="0" destOrd="0" presId="urn:microsoft.com/office/officeart/2018/5/layout/IconCircleLabelList"/>
    <dgm:cxn modelId="{975A7235-F398-47A1-B32B-5967ABFB0B77}" type="presOf" srcId="{6265389E-526B-46FD-935B-960A5B6D325B}" destId="{9DFB0577-2D39-4E1F-8EB2-CCE6B3F6080D}" srcOrd="0" destOrd="0" presId="urn:microsoft.com/office/officeart/2018/5/layout/IconCircleLabelList"/>
    <dgm:cxn modelId="{49A6AD97-197B-4584-BA3A-98BA11AE73FB}" type="presOf" srcId="{06CAE423-B66E-4EFF-8C29-730D33B408C1}" destId="{5D678266-33BD-4FCC-BFF6-BB2C135F0456}" srcOrd="0" destOrd="0" presId="urn:microsoft.com/office/officeart/2018/5/layout/IconCircleLabelList"/>
    <dgm:cxn modelId="{6B01E79F-A246-4A18-829F-D9E0F11E1357}" srcId="{67397136-8865-470D-AF32-4EEE85C59A11}" destId="{774A8B7F-421B-4A8E-A48F-0CEC798D8EB1}" srcOrd="1" destOrd="0" parTransId="{EFAB2BF0-FB7E-4C24-BCD4-C75C4C88695F}" sibTransId="{5BD42449-45F9-45C1-8EE4-0084078C627C}"/>
    <dgm:cxn modelId="{67AD0DA3-3991-4A55-B866-4DD494966CFD}" srcId="{67397136-8865-470D-AF32-4EEE85C59A11}" destId="{06CAE423-B66E-4EFF-8C29-730D33B408C1}" srcOrd="0" destOrd="0" parTransId="{CE6F27B0-EB2B-44C1-B60C-083510634A2E}" sibTransId="{44EA4CFA-5B3E-49FC-9927-42083C1121E2}"/>
    <dgm:cxn modelId="{3668B1A7-629B-473F-9244-1AB4E3A97A0E}" type="presOf" srcId="{C65A5BD7-742B-4EA5-92FA-950FBF8AD58C}" destId="{C5E36B4B-F41D-4D9C-8D67-403ED8D1645A}" srcOrd="0" destOrd="0" presId="urn:microsoft.com/office/officeart/2018/5/layout/IconCircleLabelList"/>
    <dgm:cxn modelId="{312E98BA-F028-4C1D-A930-D14E085043FF}" srcId="{67397136-8865-470D-AF32-4EEE85C59A11}" destId="{C65A5BD7-742B-4EA5-92FA-950FBF8AD58C}" srcOrd="3" destOrd="0" parTransId="{572E30EA-22AC-4E55-90B1-6137D4432214}" sibTransId="{91286DF9-9E3C-4784-AB44-ADC53318B67A}"/>
    <dgm:cxn modelId="{BEB7DAF8-CB95-4F78-AE3C-284C564EE6E0}" srcId="{67397136-8865-470D-AF32-4EEE85C59A11}" destId="{6265389E-526B-46FD-935B-960A5B6D325B}" srcOrd="2" destOrd="0" parTransId="{472DBAC0-AC98-4FFE-884E-6C4F5EBE6EAD}" sibTransId="{51806AF8-6156-4999-8BE8-D1CE3848D89E}"/>
    <dgm:cxn modelId="{622C35FB-42F5-4A23-906D-2819684873D2}" type="presOf" srcId="{774A8B7F-421B-4A8E-A48F-0CEC798D8EB1}" destId="{F753BC0A-93C2-4010-8072-491C03B209FA}" srcOrd="0" destOrd="0" presId="urn:microsoft.com/office/officeart/2018/5/layout/IconCircleLabelList"/>
    <dgm:cxn modelId="{280C39D6-29F4-4AB4-AD3F-80294F227691}" type="presParOf" srcId="{1973B1F7-7D09-403F-A827-818EBA91DB1E}" destId="{B15A4B9C-9E55-499F-898B-291ABEB90CC7}" srcOrd="0" destOrd="0" presId="urn:microsoft.com/office/officeart/2018/5/layout/IconCircleLabelList"/>
    <dgm:cxn modelId="{54BB5453-8521-419A-B7E0-C43D02168B59}" type="presParOf" srcId="{B15A4B9C-9E55-499F-898B-291ABEB90CC7}" destId="{3406C360-BFFC-47EF-A950-5E476BBF881A}" srcOrd="0" destOrd="0" presId="urn:microsoft.com/office/officeart/2018/5/layout/IconCircleLabelList"/>
    <dgm:cxn modelId="{AB603449-1EED-4C4A-92A3-FEA0B30F2EE4}" type="presParOf" srcId="{B15A4B9C-9E55-499F-898B-291ABEB90CC7}" destId="{0E1CCEBD-07F8-4FFB-972E-50CD2DAD8B6B}" srcOrd="1" destOrd="0" presId="urn:microsoft.com/office/officeart/2018/5/layout/IconCircleLabelList"/>
    <dgm:cxn modelId="{CBE4581C-59AC-458C-97C6-908D51E216DF}" type="presParOf" srcId="{B15A4B9C-9E55-499F-898B-291ABEB90CC7}" destId="{34898FA4-4A73-4172-8CFE-7451D2A10284}" srcOrd="2" destOrd="0" presId="urn:microsoft.com/office/officeart/2018/5/layout/IconCircleLabelList"/>
    <dgm:cxn modelId="{FFB9779D-5ADB-4DC8-8C7C-ECC2F929571F}" type="presParOf" srcId="{B15A4B9C-9E55-499F-898B-291ABEB90CC7}" destId="{5D678266-33BD-4FCC-BFF6-BB2C135F0456}" srcOrd="3" destOrd="0" presId="urn:microsoft.com/office/officeart/2018/5/layout/IconCircleLabelList"/>
    <dgm:cxn modelId="{B93979D5-D264-44B4-9E8B-A39DE9753D75}" type="presParOf" srcId="{1973B1F7-7D09-403F-A827-818EBA91DB1E}" destId="{38ACE24E-FD18-4775-AD60-12DB8D0110C0}" srcOrd="1" destOrd="0" presId="urn:microsoft.com/office/officeart/2018/5/layout/IconCircleLabelList"/>
    <dgm:cxn modelId="{9DF7D9FA-4228-4BAE-A43B-946F92FE18BB}" type="presParOf" srcId="{1973B1F7-7D09-403F-A827-818EBA91DB1E}" destId="{67071329-40F1-42F5-8166-523FC7589001}" srcOrd="2" destOrd="0" presId="urn:microsoft.com/office/officeart/2018/5/layout/IconCircleLabelList"/>
    <dgm:cxn modelId="{590236FF-9386-411E-A8AD-377645A5FDE8}" type="presParOf" srcId="{67071329-40F1-42F5-8166-523FC7589001}" destId="{415D447C-9E4A-44F6-B67D-8A4E90330C1D}" srcOrd="0" destOrd="0" presId="urn:microsoft.com/office/officeart/2018/5/layout/IconCircleLabelList"/>
    <dgm:cxn modelId="{543F2840-D260-4643-9E49-76FCDC49A3E2}" type="presParOf" srcId="{67071329-40F1-42F5-8166-523FC7589001}" destId="{840DD596-F31F-42F8-812C-8867B9762A84}" srcOrd="1" destOrd="0" presId="urn:microsoft.com/office/officeart/2018/5/layout/IconCircleLabelList"/>
    <dgm:cxn modelId="{BCA96E7F-4C34-480C-A6F0-1E86BC9F19AA}" type="presParOf" srcId="{67071329-40F1-42F5-8166-523FC7589001}" destId="{BEE0DE1D-EBB7-44CE-B8D3-387B235BCD38}" srcOrd="2" destOrd="0" presId="urn:microsoft.com/office/officeart/2018/5/layout/IconCircleLabelList"/>
    <dgm:cxn modelId="{FDB3C309-FE0D-4D50-8A6C-F00A684DB4F0}" type="presParOf" srcId="{67071329-40F1-42F5-8166-523FC7589001}" destId="{F753BC0A-93C2-4010-8072-491C03B209FA}" srcOrd="3" destOrd="0" presId="urn:microsoft.com/office/officeart/2018/5/layout/IconCircleLabelList"/>
    <dgm:cxn modelId="{6C5C4326-87CB-4DE5-BA91-77FE49BB3B17}" type="presParOf" srcId="{1973B1F7-7D09-403F-A827-818EBA91DB1E}" destId="{E0D049E1-23A9-412D-B5E2-33DF212AA35B}" srcOrd="3" destOrd="0" presId="urn:microsoft.com/office/officeart/2018/5/layout/IconCircleLabelList"/>
    <dgm:cxn modelId="{427144CC-A4AD-4B76-8160-6A63D755E737}" type="presParOf" srcId="{1973B1F7-7D09-403F-A827-818EBA91DB1E}" destId="{3509A139-52E9-4179-92C9-51EDBB26B430}" srcOrd="4" destOrd="0" presId="urn:microsoft.com/office/officeart/2018/5/layout/IconCircleLabelList"/>
    <dgm:cxn modelId="{8C4FE6FF-3915-484E-91A6-BAD70AD8F77E}" type="presParOf" srcId="{3509A139-52E9-4179-92C9-51EDBB26B430}" destId="{45035797-7CB5-40C5-AD69-04BB884C9811}" srcOrd="0" destOrd="0" presId="urn:microsoft.com/office/officeart/2018/5/layout/IconCircleLabelList"/>
    <dgm:cxn modelId="{774564E0-1565-428A-8A12-704FAB44527A}" type="presParOf" srcId="{3509A139-52E9-4179-92C9-51EDBB26B430}" destId="{111A6CB2-60EF-4169-903C-6867E0B15AD1}" srcOrd="1" destOrd="0" presId="urn:microsoft.com/office/officeart/2018/5/layout/IconCircleLabelList"/>
    <dgm:cxn modelId="{FE4DF1D2-CFAB-48C1-A562-ED46D079D63B}" type="presParOf" srcId="{3509A139-52E9-4179-92C9-51EDBB26B430}" destId="{0706F5D1-DA38-419C-9C68-DA4780A5DDAE}" srcOrd="2" destOrd="0" presId="urn:microsoft.com/office/officeart/2018/5/layout/IconCircleLabelList"/>
    <dgm:cxn modelId="{E8F95FE4-036E-4986-B743-28811A40FE23}" type="presParOf" srcId="{3509A139-52E9-4179-92C9-51EDBB26B430}" destId="{9DFB0577-2D39-4E1F-8EB2-CCE6B3F6080D}" srcOrd="3" destOrd="0" presId="urn:microsoft.com/office/officeart/2018/5/layout/IconCircleLabelList"/>
    <dgm:cxn modelId="{6E95E3F3-D03C-4740-A0F7-0995EA73BB98}" type="presParOf" srcId="{1973B1F7-7D09-403F-A827-818EBA91DB1E}" destId="{19072EF8-8E97-41C3-BC42-F09AB214BC8C}" srcOrd="5" destOrd="0" presId="urn:microsoft.com/office/officeart/2018/5/layout/IconCircleLabelList"/>
    <dgm:cxn modelId="{17E5A478-EB04-4DA3-A23B-7A5691E463ED}" type="presParOf" srcId="{1973B1F7-7D09-403F-A827-818EBA91DB1E}" destId="{C805D868-1A44-4659-845F-1AE421FC5757}" srcOrd="6" destOrd="0" presId="urn:microsoft.com/office/officeart/2018/5/layout/IconCircleLabelList"/>
    <dgm:cxn modelId="{F3CADE60-6AB9-4EDF-B2BF-F60333C93140}" type="presParOf" srcId="{C805D868-1A44-4659-845F-1AE421FC5757}" destId="{B9FD4569-7994-4666-ACFB-CEB57D613832}" srcOrd="0" destOrd="0" presId="urn:microsoft.com/office/officeart/2018/5/layout/IconCircleLabelList"/>
    <dgm:cxn modelId="{7CEC53C4-6B54-47B2-AA2D-0D490677E8F0}" type="presParOf" srcId="{C805D868-1A44-4659-845F-1AE421FC5757}" destId="{4564C604-B2FD-4566-A374-9E664B7F5EDE}" srcOrd="1" destOrd="0" presId="urn:microsoft.com/office/officeart/2018/5/layout/IconCircleLabelList"/>
    <dgm:cxn modelId="{DB64F1E6-477C-4F95-9563-66C08A00481B}" type="presParOf" srcId="{C805D868-1A44-4659-845F-1AE421FC5757}" destId="{EDAAD6FF-AAED-4979-B396-2DA74D30FA83}" srcOrd="2" destOrd="0" presId="urn:microsoft.com/office/officeart/2018/5/layout/IconCircleLabelList"/>
    <dgm:cxn modelId="{545C822B-E6AE-457D-84F4-CA8BFE21557A}" type="presParOf" srcId="{C805D868-1A44-4659-845F-1AE421FC5757}" destId="{C5E36B4B-F41D-4D9C-8D67-403ED8D1645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6C360-BFFC-47EF-A950-5E476BBF881A}">
      <dsp:nvSpPr>
        <dsp:cNvPr id="0" name=""/>
        <dsp:cNvSpPr/>
      </dsp:nvSpPr>
      <dsp:spPr>
        <a:xfrm>
          <a:off x="439379" y="1402289"/>
          <a:ext cx="1463041" cy="1463041"/>
        </a:xfrm>
        <a:prstGeom prst="ellipse">
          <a:avLst/>
        </a:prstGeom>
        <a:solidFill>
          <a:srgbClr val="4EA36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CCEBD-07F8-4FFB-972E-50CD2DAD8B6B}">
      <dsp:nvSpPr>
        <dsp:cNvPr id="0" name=""/>
        <dsp:cNvSpPr/>
      </dsp:nvSpPr>
      <dsp:spPr>
        <a:xfrm>
          <a:off x="855900" y="1818810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8266-33BD-4FCC-BFF6-BB2C135F0456}">
      <dsp:nvSpPr>
        <dsp:cNvPr id="0" name=""/>
        <dsp:cNvSpPr/>
      </dsp:nvSpPr>
      <dsp:spPr>
        <a:xfrm>
          <a:off x="270900" y="3024810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>
              <a:latin typeface="Verdana Pro" panose="020B0604030504040204" pitchFamily="34" charset="0"/>
            </a:rPr>
            <a:t>Be safe</a:t>
          </a:r>
        </a:p>
      </dsp:txBody>
      <dsp:txXfrm>
        <a:off x="270900" y="3024810"/>
        <a:ext cx="1800000" cy="945000"/>
      </dsp:txXfrm>
    </dsp:sp>
    <dsp:sp modelId="{415D447C-9E4A-44F6-B67D-8A4E90330C1D}">
      <dsp:nvSpPr>
        <dsp:cNvPr id="0" name=""/>
        <dsp:cNvSpPr/>
      </dsp:nvSpPr>
      <dsp:spPr>
        <a:xfrm>
          <a:off x="2554379" y="1402289"/>
          <a:ext cx="1463041" cy="1463041"/>
        </a:xfrm>
        <a:prstGeom prst="ellipse">
          <a:avLst/>
        </a:prstGeom>
        <a:solidFill>
          <a:srgbClr val="935F2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DD596-F31F-42F8-812C-8867B9762A84}">
      <dsp:nvSpPr>
        <dsp:cNvPr id="0" name=""/>
        <dsp:cNvSpPr/>
      </dsp:nvSpPr>
      <dsp:spPr>
        <a:xfrm>
          <a:off x="2970900" y="181881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3BC0A-93C2-4010-8072-491C03B209FA}">
      <dsp:nvSpPr>
        <dsp:cNvPr id="0" name=""/>
        <dsp:cNvSpPr/>
      </dsp:nvSpPr>
      <dsp:spPr>
        <a:xfrm>
          <a:off x="2385900" y="3024810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>
              <a:latin typeface="Verdana Pro" panose="020B0604030504040204" pitchFamily="34" charset="0"/>
            </a:rPr>
            <a:t>Involve planning</a:t>
          </a:r>
        </a:p>
      </dsp:txBody>
      <dsp:txXfrm>
        <a:off x="2385900" y="3024810"/>
        <a:ext cx="1800000" cy="945000"/>
      </dsp:txXfrm>
    </dsp:sp>
    <dsp:sp modelId="{45035797-7CB5-40C5-AD69-04BB884C9811}">
      <dsp:nvSpPr>
        <dsp:cNvPr id="0" name=""/>
        <dsp:cNvSpPr/>
      </dsp:nvSpPr>
      <dsp:spPr>
        <a:xfrm>
          <a:off x="4669379" y="1402289"/>
          <a:ext cx="1463041" cy="1463041"/>
        </a:xfrm>
        <a:prstGeom prst="ellipse">
          <a:avLst/>
        </a:prstGeom>
        <a:solidFill>
          <a:srgbClr val="EB9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A6CB2-60EF-4169-903C-6867E0B15AD1}">
      <dsp:nvSpPr>
        <dsp:cNvPr id="0" name=""/>
        <dsp:cNvSpPr/>
      </dsp:nvSpPr>
      <dsp:spPr>
        <a:xfrm>
          <a:off x="5085900" y="181881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B0577-2D39-4E1F-8EB2-CCE6B3F6080D}">
      <dsp:nvSpPr>
        <dsp:cNvPr id="0" name=""/>
        <dsp:cNvSpPr/>
      </dsp:nvSpPr>
      <dsp:spPr>
        <a:xfrm>
          <a:off x="4500900" y="3024810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>
              <a:latin typeface="Verdana Pro" panose="020B0604030504040204" pitchFamily="34" charset="0"/>
            </a:rPr>
            <a:t>Be cost effective</a:t>
          </a:r>
        </a:p>
      </dsp:txBody>
      <dsp:txXfrm>
        <a:off x="4500900" y="3024810"/>
        <a:ext cx="1800000" cy="945000"/>
      </dsp:txXfrm>
    </dsp:sp>
    <dsp:sp modelId="{B9FD4569-7994-4666-ACFB-CEB57D613832}">
      <dsp:nvSpPr>
        <dsp:cNvPr id="0" name=""/>
        <dsp:cNvSpPr/>
      </dsp:nvSpPr>
      <dsp:spPr>
        <a:xfrm>
          <a:off x="6784379" y="1402289"/>
          <a:ext cx="1463041" cy="1463041"/>
        </a:xfrm>
        <a:prstGeom prst="ellipse">
          <a:avLst/>
        </a:prstGeom>
        <a:solidFill>
          <a:srgbClr val="507B9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4C604-B2FD-4566-A374-9E664B7F5EDE}">
      <dsp:nvSpPr>
        <dsp:cNvPr id="0" name=""/>
        <dsp:cNvSpPr/>
      </dsp:nvSpPr>
      <dsp:spPr>
        <a:xfrm>
          <a:off x="7200900" y="181881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36B4B-F41D-4D9C-8D67-403ED8D1645A}">
      <dsp:nvSpPr>
        <dsp:cNvPr id="0" name=""/>
        <dsp:cNvSpPr/>
      </dsp:nvSpPr>
      <dsp:spPr>
        <a:xfrm>
          <a:off x="6615900" y="3024810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>
              <a:latin typeface="Verdana Pro" panose="020B0604030504040204" pitchFamily="34" charset="0"/>
            </a:rPr>
            <a:t>Consider all resources assigned</a:t>
          </a:r>
        </a:p>
      </dsp:txBody>
      <dsp:txXfrm>
        <a:off x="6615900" y="3024810"/>
        <a:ext cx="1800000" cy="94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B7700-51D5-4081-A1F5-6FED5D7C7C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03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11DD-4596-48B8-9D88-CB22CAFD50F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23B3A-34D0-45FD-8AE3-F4963C2E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5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167449466/in/album-72157715188792528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975507308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368942405/in/album-72157698880246265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898927743/in/album-72157692660646970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530774058/in/album-72177720309777244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3024232002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356548846/in/album-72157715188792528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3086818035/in/album-72177720308834125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Alaska Fire Crews arrive at NIFC | Crew bags lined up on the…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72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Firefighters Take Off for Canada | Wildland firefighters and…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45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Storm Over Wood Creek Fire | A beautiful and powerful storm 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4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3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7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3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On the campus of the National Interagency Fire Center.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9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2022 BLM Fire Employee Photo Contest Category - Fire Perso…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16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Supporting Canada 2 | Firefighting resources loading a plane…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Slink Fire | Marine Corps gave an appreciation letter to the…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Hermits Peak and Calf Canyon BAER | BAER Team members and NR…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23B3A-34D0-45FD-8AE3-F4963C2E1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3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gs lined up in front of an airplane. &#10;&#10;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6742"/>
          <a:stretch/>
        </p:blipFill>
        <p:spPr>
          <a:xfrm>
            <a:off x="0" y="-408470"/>
            <a:ext cx="9144000" cy="70013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Course Name Unit # –</a:t>
            </a:r>
            <a:br>
              <a:rPr lang="en-US"/>
            </a:br>
            <a:r>
              <a:rPr lang="en-US"/>
              <a:t>Unit Name</a:t>
            </a:r>
            <a:endParaRPr lang="en-US" altLang="en-US" sz="4000">
              <a:solidFill>
                <a:schemeClr val="bg1"/>
              </a:solidFill>
            </a:endParaRPr>
          </a:p>
        </p:txBody>
      </p:sp>
      <p:pic>
        <p:nvPicPr>
          <p:cNvPr id="6" name="Picture 5" descr="NWCG Logo">
            <a:extLst>
              <a:ext uri="{FF2B5EF4-FFF2-40B4-BE49-F238E27FC236}">
                <a16:creationId xmlns:a16="http://schemas.microsoft.com/office/drawing/2014/main" id="{87E4CE6E-5511-4A14-BE1C-515714946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8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303258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876800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1179576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303276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87680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87F88A-978E-A453-BE88-E39D09CB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8031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73A08-9688-D81F-5986-FA856021A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65275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5831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6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992881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98108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0596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DF338-1169-90C3-1000-A6676B06B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86868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A87C9-E0A5-4FF3-C2C0-EF6F5F538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31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25496"/>
            <a:ext cx="9144000" cy="38039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2632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5001"/>
            <a:ext cx="9144000" cy="47243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0000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15A9DE-D9FA-488F-93B4-7EEE8663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05001"/>
            <a:ext cx="9144000" cy="4727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482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543FA0-96E0-0E9B-74EF-843BF09B4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41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428145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493D53-F137-2387-E9BC-6F986015AC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59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0426" y="1182560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2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755136" y="1179512"/>
            <a:ext cx="52578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12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0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765" y="1186202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94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7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620D79-5856-100D-2240-15DEA6F9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4CE8594-941B-9C5D-A91A-15B5AE1F4C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3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36752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72B27-2C52-7930-C003-1F5829E795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8202" y="2209800"/>
            <a:ext cx="4498848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17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9FA99A-55BD-8B72-FC8D-642298242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2708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D05F-115B-4C98-83A6-043F97B68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5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D5816FF-9C02-762E-6B74-0041D8F0F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7BB4DB-A3B6-C72C-C9E2-125BBB110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94530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918" y="228600"/>
            <a:ext cx="8919882" cy="56356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8686800" cy="5758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32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solidFill>
            <a:schemeClr val="accent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233789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noFill/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990600"/>
            <a:ext cx="8686800" cy="54864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27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8686800" cy="658368"/>
          </a:xfrm>
          <a:solidFill>
            <a:srgbClr val="EB992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8686800" cy="658368"/>
          </a:xfrm>
          <a:solidFill>
            <a:srgbClr val="D1F0F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8686800" cy="658368"/>
          </a:xfrm>
          <a:solidFill>
            <a:srgbClr val="E3ECF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1496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90F1F4-8183-9AE3-45A8-0835A4A1D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956C6EB-15A6-3E85-5EEB-1C03533251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208C284-A476-8278-A0FE-D36F22AD96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225F91-38D2-22D7-07CD-7D4BD1473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37204"/>
            <a:ext cx="9144000" cy="30921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6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6"/>
            <a:ext cx="9144000" cy="38061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30F473-3673-89D0-7F4F-C7600C166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7426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32FDA-69A8-C228-2CC5-05EDEEB92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6904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D-310 Unit 8: Demobilization</a:t>
            </a:r>
            <a:endParaRPr lang="en-US" sz="1200" b="1" i="0" u="none" strike="noStrike" kern="1200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576CE3-27B5-5719-2676-1BB85F1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79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2" r:id="rId30"/>
    <p:sldLayoutId id="2147483729" r:id="rId31"/>
    <p:sldLayoutId id="2147483763" r:id="rId3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5" Type="http://schemas.openxmlformats.org/officeDocument/2006/relationships/hyperlink" Target="https://www.nwcg.gov/positions/expanded-dispatch-support-dispatcher/standards-and-reference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495800"/>
            <a:ext cx="7086600" cy="1752600"/>
          </a:xfrm>
        </p:spPr>
        <p:txBody>
          <a:bodyPr/>
          <a:lstStyle/>
          <a:p>
            <a:r>
              <a:rPr lang="en-US" dirty="0"/>
              <a:t>D-310 Unit 8: Demobilization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Local Reassignment</a:t>
            </a:r>
          </a:p>
        </p:txBody>
      </p:sp>
      <p:pic>
        <p:nvPicPr>
          <p:cNvPr id="4" name="Picture 4" descr="A group of people standing next to luggage.&#10;&#10;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0" r="11008"/>
          <a:stretch/>
        </p:blipFill>
        <p:spPr bwMode="auto">
          <a:xfrm>
            <a:off x="228600" y="1028747"/>
            <a:ext cx="5257800" cy="5376672"/>
          </a:xfr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To the same incident in a different position or another incident.</a:t>
            </a:r>
          </a:p>
          <a:p>
            <a:r>
              <a:rPr lang="en-US" dirty="0"/>
              <a:t>To a mobilization center.</a:t>
            </a:r>
          </a:p>
          <a:p>
            <a:r>
              <a:rPr lang="en-US" dirty="0"/>
              <a:t>To a staging area.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Reassignment and Availability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Identify conditions which may limit availability for reassignments. </a:t>
            </a:r>
          </a:p>
        </p:txBody>
      </p:sp>
      <p:pic>
        <p:nvPicPr>
          <p:cNvPr id="3" name="Picture 2" descr="A group of people and trucks standing in a field.&#10;&#10;">
            <a:extLst>
              <a:ext uri="{FF2B5EF4-FFF2-40B4-BE49-F238E27FC236}">
                <a16:creationId xmlns:a16="http://schemas.microsoft.com/office/drawing/2014/main" id="{5E067B5E-015A-58C7-8196-953A0A3A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3999" r="20909" b="1911"/>
          <a:stretch/>
        </p:blipFill>
        <p:spPr>
          <a:xfrm>
            <a:off x="4572000" y="1067330"/>
            <a:ext cx="4343400" cy="537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Transportation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7"/>
            <a:ext cx="8686800" cy="725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/>
              <a:t>Identify the process required to release resources.</a:t>
            </a:r>
          </a:p>
        </p:txBody>
      </p:sp>
      <p:pic>
        <p:nvPicPr>
          <p:cNvPr id="4" name="Picture 4" descr="Helicopter and truck in a field. 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 b="15533"/>
          <a:stretch/>
        </p:blipFill>
        <p:spPr bwMode="auto">
          <a:xfrm>
            <a:off x="20" y="1905001"/>
            <a:ext cx="9143980" cy="4727448"/>
          </a:xfrm>
          <a:noFill/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Required to Arrange Transportation</a:t>
            </a:r>
          </a:p>
        </p:txBody>
      </p:sp>
      <p:sp>
        <p:nvSpPr>
          <p:cNvPr id="133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Incident order and request numbers</a:t>
            </a:r>
          </a:p>
          <a:p>
            <a:r>
              <a:rPr lang="en-US" dirty="0"/>
              <a:t>Number of people</a:t>
            </a:r>
          </a:p>
          <a:p>
            <a:r>
              <a:rPr lang="en-US" dirty="0"/>
              <a:t>Manifest/roster </a:t>
            </a:r>
          </a:p>
          <a:p>
            <a:pPr lvl="1"/>
            <a:r>
              <a:rPr lang="en-US" dirty="0"/>
              <a:t>Names and weights (personnel and baggage weighed separately)</a:t>
            </a:r>
          </a:p>
          <a:p>
            <a:r>
              <a:rPr lang="en-US" dirty="0"/>
              <a:t>Date, time, and pickup point</a:t>
            </a:r>
          </a:p>
          <a:p>
            <a:r>
              <a:rPr lang="en-US" dirty="0"/>
              <a:t>Destination (jetport and home unit location)</a:t>
            </a:r>
          </a:p>
          <a:p>
            <a:r>
              <a:rPr lang="en-US" dirty="0"/>
              <a:t>Support along the way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Transportation Needs</a:t>
            </a:r>
          </a:p>
        </p:txBody>
      </p:sp>
      <p:pic>
        <p:nvPicPr>
          <p:cNvPr id="3" name="Picture 4" descr="Group of firefighters and luggage. 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6358" r="6254" b="1"/>
          <a:stretch/>
        </p:blipFill>
        <p:spPr bwMode="auto">
          <a:xfrm>
            <a:off x="152400" y="1051560"/>
            <a:ext cx="5257800" cy="5376672"/>
          </a:xfr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Local contacts</a:t>
            </a:r>
          </a:p>
          <a:p>
            <a:r>
              <a:rPr lang="en-US" dirty="0"/>
              <a:t>Aircraft Dispatcher (ACDP)</a:t>
            </a:r>
          </a:p>
          <a:p>
            <a:r>
              <a:rPr lang="en-US" dirty="0"/>
              <a:t>Equipment dispatcher</a:t>
            </a:r>
          </a:p>
          <a:p>
            <a:r>
              <a:rPr lang="en-US" dirty="0"/>
              <a:t>Designated travel</a:t>
            </a:r>
            <a:r>
              <a:rPr lang="en-US" baseline="0" dirty="0"/>
              <a:t> </a:t>
            </a:r>
            <a:r>
              <a:rPr lang="en-US" dirty="0"/>
              <a:t>agency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Non-local contacts</a:t>
            </a:r>
            <a:endParaRPr lang="en-US" dirty="0">
              <a:highlight>
                <a:srgbClr val="00FFFF"/>
              </a:highlight>
            </a:endParaRPr>
          </a:p>
          <a:p>
            <a:r>
              <a:rPr lang="en-US" dirty="0"/>
              <a:t>GACC to National Interagency Coordination Center (NICC) for large aircraft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Relaying Travel Plans</a:t>
            </a:r>
          </a:p>
        </p:txBody>
      </p:sp>
      <p:sp>
        <p:nvSpPr>
          <p:cNvPr id="163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If travel arrangements are made at another dispatch level, document and pass the travel information required on to the following:</a:t>
            </a:r>
          </a:p>
          <a:p>
            <a:pPr lvl="1"/>
            <a:r>
              <a:rPr lang="en-US" dirty="0"/>
              <a:t>Ground support and/or equipment dispatcher</a:t>
            </a:r>
          </a:p>
          <a:p>
            <a:pPr lvl="1"/>
            <a:r>
              <a:rPr lang="en-US" dirty="0"/>
              <a:t>Local mobilization center or staging area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Potential</a:t>
            </a:r>
            <a:r>
              <a:rPr lang="en-US" dirty="0"/>
              <a:t> Demobilization Problems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Weather (lightning creating new starts)</a:t>
            </a:r>
          </a:p>
          <a:p>
            <a:r>
              <a:rPr lang="en-US" dirty="0"/>
              <a:t>Personnel on the incident without a resource order</a:t>
            </a:r>
          </a:p>
          <a:p>
            <a:r>
              <a:rPr lang="en-US" dirty="0"/>
              <a:t>Incorrect jetports</a:t>
            </a:r>
          </a:p>
          <a:p>
            <a:r>
              <a:rPr lang="en-US" dirty="0"/>
              <a:t>Inaccurate manifest</a:t>
            </a:r>
          </a:p>
          <a:p>
            <a:r>
              <a:rPr lang="en-US" dirty="0"/>
              <a:t>Duplicate orders for personnel</a:t>
            </a:r>
          </a:p>
          <a:p>
            <a:r>
              <a:rPr lang="en-US" dirty="0"/>
              <a:t>Failure to establish priorities </a:t>
            </a:r>
          </a:p>
        </p:txBody>
      </p:sp>
      <p:pic>
        <p:nvPicPr>
          <p:cNvPr id="3" name="Picture 2" descr="Thunderstorm at a camp. ">
            <a:extLst>
              <a:ext uri="{FF2B5EF4-FFF2-40B4-BE49-F238E27FC236}">
                <a16:creationId xmlns:a16="http://schemas.microsoft.com/office/drawing/2014/main" id="{B062C658-4252-23C2-BEE0-A12492F3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2" r="12260" b="-1"/>
          <a:stretch/>
        </p:blipFill>
        <p:spPr>
          <a:xfrm>
            <a:off x="4572000" y="1094762"/>
            <a:ext cx="4343400" cy="537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Resources that Help During Demobilization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Interagency Resource Representative (IARR)</a:t>
            </a:r>
          </a:p>
          <a:p>
            <a:r>
              <a:rPr lang="en-US" dirty="0"/>
              <a:t>Incident Contract Project Inspector (ICPI)</a:t>
            </a:r>
          </a:p>
          <a:p>
            <a:r>
              <a:rPr lang="en-US" dirty="0"/>
              <a:t>Cache Demobilization Specialist (CDSP)</a:t>
            </a:r>
          </a:p>
          <a:p>
            <a:r>
              <a:rPr lang="en-US" dirty="0"/>
              <a:t>Other dispatch offices</a:t>
            </a:r>
          </a:p>
          <a:p>
            <a:r>
              <a:rPr lang="en-US" dirty="0"/>
              <a:t>Demobilization Unit</a:t>
            </a:r>
          </a:p>
          <a:p>
            <a:r>
              <a:rPr lang="en-US" dirty="0"/>
              <a:t>Interagency Resource Ordering Capability (IROC) or resource tracking applications (e.g., e-</a:t>
            </a:r>
            <a:r>
              <a:rPr lang="en-US" dirty="0" err="1"/>
              <a:t>ISuite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Demobilization Summary</a:t>
            </a:r>
          </a:p>
        </p:txBody>
      </p:sp>
      <p:pic>
        <p:nvPicPr>
          <p:cNvPr id="6" name="Picture Placeholder 5" descr="Demobilization operations desk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r="13330"/>
          <a:stretch/>
        </p:blipFill>
        <p:spPr>
          <a:xfrm>
            <a:off x="152400" y="1051560"/>
            <a:ext cx="5257800" cy="5376672"/>
          </a:xfr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Ensure requests are processed to their final state.</a:t>
            </a:r>
          </a:p>
          <a:p>
            <a:pPr lvl="1"/>
            <a:r>
              <a:rPr lang="en-US" dirty="0"/>
              <a:t>Cancel outstanding orders.</a:t>
            </a:r>
          </a:p>
          <a:p>
            <a:pPr lvl="1"/>
            <a:r>
              <a:rPr lang="en-US" dirty="0"/>
              <a:t>Finish all travel.</a:t>
            </a:r>
          </a:p>
          <a:p>
            <a:pPr lvl="1"/>
            <a:r>
              <a:rPr lang="en-US" dirty="0"/>
              <a:t>Release all resources.</a:t>
            </a:r>
          </a:p>
          <a:p>
            <a:pPr lvl="1"/>
            <a:r>
              <a:rPr lang="en-US" dirty="0"/>
              <a:t>Follow local procedures.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100"/>
            <a:ext cx="8686800" cy="5295114"/>
          </a:xfrm>
        </p:spPr>
        <p:txBody>
          <a:bodyPr>
            <a:normAutofit lnSpcReduction="10000"/>
          </a:bodyPr>
          <a:lstStyle/>
          <a:p>
            <a:pPr>
              <a:tabLst>
                <a:tab pos="4400550" algn="l"/>
              </a:tabLst>
            </a:pPr>
            <a:r>
              <a:rPr lang="en-US" dirty="0"/>
              <a:t>Demobilization starts at mobilization.</a:t>
            </a:r>
          </a:p>
          <a:p>
            <a:pPr>
              <a:tabLst>
                <a:tab pos="4400550" algn="l"/>
              </a:tabLst>
            </a:pPr>
            <a:r>
              <a:rPr lang="en-US" dirty="0"/>
              <a:t>The Planning Section on the incident is responsible for creating the Demobilization Plan.</a:t>
            </a:r>
          </a:p>
          <a:p>
            <a:pPr>
              <a:tabLst>
                <a:tab pos="4400550" algn="l"/>
              </a:tabLst>
            </a:pPr>
            <a:r>
              <a:rPr lang="en-US" dirty="0"/>
              <a:t>Demobilization starts at the incident with the Demobilization Unit Leader (DMOB) who prepares the Demobilization Plan, outlining the priorities on the incident.</a:t>
            </a:r>
          </a:p>
          <a:p>
            <a:pPr>
              <a:tabLst>
                <a:tab pos="4400550" algn="l"/>
              </a:tabLst>
            </a:pPr>
            <a:r>
              <a:rPr lang="en-US" dirty="0"/>
              <a:t>Demobilization at the expanded dispatch level involves checking with </a:t>
            </a:r>
            <a:r>
              <a:rPr lang="en-US"/>
              <a:t>other incidents </a:t>
            </a:r>
            <a:r>
              <a:rPr lang="en-US" dirty="0"/>
              <a:t>with open orders for possible resource reassignment.</a:t>
            </a:r>
          </a:p>
          <a:p>
            <a:pPr>
              <a:tabLst>
                <a:tab pos="4400550" algn="l"/>
              </a:tabLst>
            </a:pPr>
            <a:r>
              <a:rPr lang="en-US" dirty="0"/>
              <a:t>Transportation needs are based on information from the original request and other information you may have received from the incident.</a:t>
            </a:r>
          </a:p>
          <a:p>
            <a:pPr>
              <a:tabLst>
                <a:tab pos="4400550" algn="l"/>
              </a:tabLst>
            </a:pPr>
            <a:r>
              <a:rPr lang="en-US" dirty="0"/>
              <a:t>The following resources help during the demobilization process: IARR, ICPI, other dispatch offices, Demobilization Unit, IROC, or resource tracking applications (e.g., e-</a:t>
            </a:r>
            <a:r>
              <a:rPr lang="en-US" dirty="0" err="1"/>
              <a:t>ISuite</a:t>
            </a:r>
            <a:r>
              <a:rPr lang="en-US" dirty="0"/>
              <a:t>).</a:t>
            </a:r>
          </a:p>
          <a:p>
            <a:pPr>
              <a:tabLst>
                <a:tab pos="4400550" algn="l"/>
              </a:tabLst>
            </a:pPr>
            <a:r>
              <a:rPr lang="en-US" dirty="0"/>
              <a:t>Ensure requests are processed to their final state.</a:t>
            </a:r>
          </a:p>
        </p:txBody>
      </p:sp>
    </p:spTree>
    <p:extLst>
      <p:ext uri="{BB962C8B-B14F-4D97-AF65-F5344CB8AC3E}">
        <p14:creationId xmlns:p14="http://schemas.microsoft.com/office/powerpoint/2010/main" val="111056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/>
              <a:t>Objectives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Students will be able to:</a:t>
            </a:r>
          </a:p>
          <a:p>
            <a:r>
              <a:rPr lang="en-US" dirty="0"/>
              <a:t>Identify basic elements of the demobilization process.</a:t>
            </a:r>
          </a:p>
          <a:p>
            <a:r>
              <a:rPr lang="en-US" dirty="0"/>
              <a:t>Identify conditions/situations which may limit resource availability for reassignment.</a:t>
            </a:r>
          </a:p>
          <a:p>
            <a:r>
              <a:rPr lang="en-US" dirty="0"/>
              <a:t>Describe the demobilization information flow at the expanded dispatch, Geographic Area Coordination Center (GACC), and national levels.</a:t>
            </a:r>
          </a:p>
          <a:p>
            <a:r>
              <a:rPr lang="en-US" dirty="0"/>
              <a:t>List the information required to place a request for demobilization transportation.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70C5FC-0ED9-6839-70F3-0328E12A2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5881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Incident Position Standards Alignment</a:t>
            </a:r>
          </a:p>
        </p:txBody>
      </p:sp>
      <p:pic>
        <p:nvPicPr>
          <p:cNvPr id="4" name="Content Placeholder 3" descr="Two images. One with a dispatcher sitting at a desk with computers and one with two dispatchers sitting at a desk with computers. ">
            <a:extLst>
              <a:ext uri="{FF2B5EF4-FFF2-40B4-BE49-F238E27FC236}">
                <a16:creationId xmlns:a16="http://schemas.microsoft.com/office/drawing/2014/main" id="{40760F94-7599-7FC7-561C-97183DAD38A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316"/>
          <a:stretch/>
        </p:blipFill>
        <p:spPr>
          <a:xfrm>
            <a:off x="455371" y="1162642"/>
            <a:ext cx="7907394" cy="203775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86D2C-286E-157A-B178-78BC24348C4D}"/>
              </a:ext>
            </a:extLst>
          </p:cNvPr>
          <p:cNvSpPr txBox="1"/>
          <p:nvPr/>
        </p:nvSpPr>
        <p:spPr>
          <a:xfrm>
            <a:off x="440130" y="3200400"/>
            <a:ext cx="81704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This unit aligns with the following Expanded Dispatch Support Dispatcher (EDSD)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Incident Position Standards </a:t>
            </a:r>
            <a:r>
              <a:rPr lang="en-US" sz="2000" dirty="0">
                <a:latin typeface="+mn-lt"/>
              </a:rPr>
              <a:t>located at </a:t>
            </a:r>
          </a:p>
          <a:p>
            <a:r>
              <a:rPr lang="en-US" sz="2000" dirty="0">
                <a:hlinkClick r:id="rId5"/>
              </a:rPr>
              <a:t>https://www.nwcg.gov/positions/expanded-dispatch-support-dispatcher/standards-and-references</a:t>
            </a:r>
            <a:r>
              <a:rPr lang="en-US" sz="2000" dirty="0"/>
              <a:t>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EDSD responsibility </a:t>
            </a:r>
            <a:r>
              <a:rPr lang="en-US" sz="2000" dirty="0"/>
              <a:t>a</a:t>
            </a:r>
            <a:r>
              <a:rPr lang="en-US" sz="2000" dirty="0">
                <a:latin typeface="+mn-lt"/>
              </a:rPr>
              <a:t>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Communicate and manage resources in preparation for reassignment or demobilization.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Prepare for and implement demobilization.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363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Demobilization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The safe and orderly release of resources from the incident in a cost-effective, efficient manner that requires coordination between the incident and expanded dispatch.</a:t>
            </a:r>
          </a:p>
        </p:txBody>
      </p:sp>
      <p:pic>
        <p:nvPicPr>
          <p:cNvPr id="3" name="Picture 2" descr="People standing next to a row of trucks.&#10;&#10;">
            <a:extLst>
              <a:ext uri="{FF2B5EF4-FFF2-40B4-BE49-F238E27FC236}">
                <a16:creationId xmlns:a16="http://schemas.microsoft.com/office/drawing/2014/main" id="{809C9069-2E5E-E4A7-1EFD-96FFB2F24B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299" r="13345" b="28670"/>
          <a:stretch/>
        </p:blipFill>
        <p:spPr>
          <a:xfrm>
            <a:off x="4664765" y="1049042"/>
            <a:ext cx="4343400" cy="537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E70F-CEA0-471E-9E12-2131F6DF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Demobilization Considerations</a:t>
            </a:r>
          </a:p>
        </p:txBody>
      </p:sp>
      <p:graphicFrame>
        <p:nvGraphicFramePr>
          <p:cNvPr id="20" name="Content Placeholder 2" descr="List of four items:&#10;- Be safe&#10;- Involve planning&#10;- Be cost effective&#10;- Consider all resources assigned">
            <a:extLst>
              <a:ext uri="{FF2B5EF4-FFF2-40B4-BE49-F238E27FC236}">
                <a16:creationId xmlns:a16="http://schemas.microsoft.com/office/drawing/2014/main" id="{9CA8C78A-5C82-4CDE-9DF0-71FE90663D1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86886391"/>
              </p:ext>
            </p:extLst>
          </p:nvPr>
        </p:nvGraphicFramePr>
        <p:xfrm>
          <a:off x="228600" y="1181100"/>
          <a:ext cx="8686800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881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Communication</a:t>
            </a:r>
          </a:p>
        </p:txBody>
      </p:sp>
      <p:pic>
        <p:nvPicPr>
          <p:cNvPr id="3" name="Picture 2" descr="Dispatcher talking on a radio. &#10;&#10;">
            <a:extLst>
              <a:ext uri="{FF2B5EF4-FFF2-40B4-BE49-F238E27FC236}">
                <a16:creationId xmlns:a16="http://schemas.microsoft.com/office/drawing/2014/main" id="{986C05E3-F463-7710-495A-20F27BDF6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r="24182" b="-1"/>
          <a:stretch/>
        </p:blipFill>
        <p:spPr>
          <a:xfrm>
            <a:off x="228600" y="1042416"/>
            <a:ext cx="5257800" cy="5376672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Present a professional attitude and work ethic.</a:t>
            </a:r>
          </a:p>
          <a:p>
            <a:r>
              <a:rPr lang="en-US" dirty="0"/>
              <a:t>Work closely with each dispatch level, incident, area command, etc.</a:t>
            </a:r>
          </a:p>
          <a:p>
            <a:r>
              <a:rPr lang="en-US" dirty="0"/>
              <a:t>Help each other and work together.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Demobilization Plans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The Planning Section on the incident is responsible for creating the demobilization plan.</a:t>
            </a:r>
          </a:p>
          <a:p>
            <a:r>
              <a:rPr lang="en-US" dirty="0"/>
              <a:t>The incident’s demobilization plan must follow national, geographic, and local demobilization guidelines.</a:t>
            </a:r>
          </a:p>
        </p:txBody>
      </p:sp>
      <p:pic>
        <p:nvPicPr>
          <p:cNvPr id="3" name="Picture 2" descr="Man standing next to a truck looking at a wildfire. &#10;&#10;">
            <a:extLst>
              <a:ext uri="{FF2B5EF4-FFF2-40B4-BE49-F238E27FC236}">
                <a16:creationId xmlns:a16="http://schemas.microsoft.com/office/drawing/2014/main" id="{929CE77D-A7AD-384E-28A7-D9D262FA2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t="2" r="12848" b="-3"/>
          <a:stretch/>
        </p:blipFill>
        <p:spPr>
          <a:xfrm>
            <a:off x="4572000" y="1058186"/>
            <a:ext cx="4343400" cy="537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Demobilization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328F6-C0B1-E241-E1E3-895597B4ADB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Planning at the incident</a:t>
            </a:r>
          </a:p>
          <a:p>
            <a:r>
              <a:rPr lang="en-US" dirty="0"/>
              <a:t>Demobilization Plan</a:t>
            </a:r>
          </a:p>
          <a:p>
            <a:r>
              <a:rPr lang="en-US" dirty="0"/>
              <a:t>Incident Action Plan (IAP)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FEA9E-4ED1-221E-BC92-6C615C4908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Implementation at the incident</a:t>
            </a:r>
          </a:p>
          <a:p>
            <a:r>
              <a:rPr lang="en-US" dirty="0"/>
              <a:t>Surplus resources (checked against other orders)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Expanded Dispatch Level</a:t>
            </a:r>
          </a:p>
        </p:txBody>
      </p:sp>
      <p:pic>
        <p:nvPicPr>
          <p:cNvPr id="6" name="Picture 4" descr="Dispatch personnel looking at computer.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555181" y="1066800"/>
            <a:ext cx="4033637" cy="5372100"/>
          </a:xfrm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06882"/>
      </a:dk2>
      <a:lt2>
        <a:srgbClr val="F0F1EC"/>
      </a:lt2>
      <a:accent1>
        <a:srgbClr val="507B97"/>
      </a:accent1>
      <a:accent2>
        <a:srgbClr val="EB9922"/>
      </a:accent2>
      <a:accent3>
        <a:srgbClr val="507B97"/>
      </a:accent3>
      <a:accent4>
        <a:srgbClr val="243E90"/>
      </a:accent4>
      <a:accent5>
        <a:srgbClr val="339999"/>
      </a:accent5>
      <a:accent6>
        <a:srgbClr val="FFCC33"/>
      </a:accent6>
      <a:hlink>
        <a:srgbClr val="0000FF"/>
      </a:hlink>
      <a:folHlink>
        <a:srgbClr val="800080"/>
      </a:folHlink>
    </a:clrScheme>
    <a:fontScheme name="NWCG2020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Template" id="{583E29E9-6BF4-4B9A-B0E2-AB96737371E7}" vid="{9985458B-BBD7-4B72-93EC-5E694DD73D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E4A7687860A45960020D9AE0EE5D7" ma:contentTypeVersion="20" ma:contentTypeDescription="Create a new document." ma:contentTypeScope="" ma:versionID="dee74628c895436484123ea4b3c4731e">
  <xsd:schema xmlns:xsd="http://www.w3.org/2001/XMLSchema" xmlns:xs="http://www.w3.org/2001/XMLSchema" xmlns:p="http://schemas.microsoft.com/office/2006/metadata/properties" xmlns:ns1="http://schemas.microsoft.com/sharepoint/v3" xmlns:ns2="8f4e667e-aa7d-472f-b134-c2c3f016ce94" xmlns:ns3="d6065087-e8a4-4510-98a8-d9aa8c95acfc" xmlns:ns4="31062a0d-ede8-4112-b4bb-00a9c1bc8e16" targetNamespace="http://schemas.microsoft.com/office/2006/metadata/properties" ma:root="true" ma:fieldsID="177b3a9a3587441fed26e84ceca5dc94" ns1:_="" ns2:_="" ns3:_="" ns4:_="">
    <xsd:import namespace="http://schemas.microsoft.com/sharepoint/v3"/>
    <xsd:import namespace="8f4e667e-aa7d-472f-b134-c2c3f016ce94"/>
    <xsd:import namespace="d6065087-e8a4-4510-98a8-d9aa8c95acfc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urpose" minOccurs="0"/>
                <xsd:element ref="ns4:TaxCatchAll" minOccurs="0"/>
                <xsd:element ref="ns2:lcf76f155ced4ddcb4097134ff3c332f" minOccurs="0"/>
                <xsd:element ref="ns1:PublishingStartDate" minOccurs="0"/>
                <xsd:element ref="ns1:PublishingExpirationDat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e667e-aa7d-472f-b134-c2c3f016c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urpose" ma:index="18" nillable="true" ma:displayName="Purpose" ma:format="Dropdown" ma:internalName="Purpose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65087-e8a4-4510-98a8-d9aa8c95a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21f4047-7bd3-4d5b-9aa0-fb9c9433f37e}" ma:internalName="TaxCatchAll" ma:showField="CatchAllData" ma:web="d6065087-e8a4-4510-98a8-d9aa8c95a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4e667e-aa7d-472f-b134-c2c3f016ce94">
      <Terms xmlns="http://schemas.microsoft.com/office/infopath/2007/PartnerControls"/>
    </lcf76f155ced4ddcb4097134ff3c332f>
    <TaxCatchAll xmlns="31062a0d-ede8-4112-b4bb-00a9c1bc8e16" xsi:nil="true"/>
    <Purpose xmlns="8f4e667e-aa7d-472f-b134-c2c3f016ce9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010D062-B03A-42E4-BEE7-8BDA4767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4e667e-aa7d-472f-b134-c2c3f016ce94"/>
    <ds:schemaRef ds:uri="d6065087-e8a4-4510-98a8-d9aa8c95acfc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0887B6-C44E-441F-A741-34026D8D4B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22A3D4-0828-4511-9B34-388A6CCFCB93}">
  <ds:schemaRefs>
    <ds:schemaRef ds:uri="http://purl.org/dc/elements/1.1/"/>
    <ds:schemaRef ds:uri="http://purl.org/dc/dcmitype/"/>
    <ds:schemaRef ds:uri="http://www.w3.org/XML/1998/namespace"/>
    <ds:schemaRef ds:uri="7b9e3106-d514-4534-b3bb-930302907a2d"/>
    <ds:schemaRef ds:uri="http://schemas.microsoft.com/office/2006/documentManagement/types"/>
    <ds:schemaRef ds:uri="http://schemas.microsoft.com/office/infopath/2007/PartnerControls"/>
    <ds:schemaRef ds:uri="6449012a-99a4-4c27-a220-7865e083beed"/>
    <ds:schemaRef ds:uri="http://schemas.microsoft.com/office/2006/metadata/properties"/>
    <ds:schemaRef ds:uri="http://schemas.openxmlformats.org/package/2006/metadata/core-properties"/>
    <ds:schemaRef ds:uri="http://purl.org/dc/terms/"/>
    <ds:schemaRef ds:uri="8f4e667e-aa7d-472f-b134-c2c3f016ce94"/>
    <ds:schemaRef ds:uri="31062a0d-ede8-4112-b4bb-00a9c1bc8e16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  <clbl:label id="{ed5b36e7-01ee-4ebc-867e-e03cfa0d4697}" enabled="0" method="" siteId="{ed5b36e7-01ee-4ebc-867e-e03cfa0d46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</TotalTime>
  <Words>758</Words>
  <Application>Microsoft Office PowerPoint</Application>
  <PresentationFormat>On-screen Show (4:3)</PresentationFormat>
  <Paragraphs>110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Verdana</vt:lpstr>
      <vt:lpstr>Verdana Pro</vt:lpstr>
      <vt:lpstr>Wingdings</vt:lpstr>
      <vt:lpstr>Custom Design</vt:lpstr>
      <vt:lpstr>D-310 Unit 8: Demobilization</vt:lpstr>
      <vt:lpstr>Objectives</vt:lpstr>
      <vt:lpstr>Incident Position Standards Alignment</vt:lpstr>
      <vt:lpstr>Demobilization</vt:lpstr>
      <vt:lpstr>Demobilization Considerations</vt:lpstr>
      <vt:lpstr>Communication</vt:lpstr>
      <vt:lpstr>Demobilization Plans</vt:lpstr>
      <vt:lpstr>Demobilization Process</vt:lpstr>
      <vt:lpstr>Expanded Dispatch Level</vt:lpstr>
      <vt:lpstr>Local Reassignment</vt:lpstr>
      <vt:lpstr>Reassignment and Availability</vt:lpstr>
      <vt:lpstr>Transportation</vt:lpstr>
      <vt:lpstr>Information Required to Arrange Transportation</vt:lpstr>
      <vt:lpstr>Transportation Needs</vt:lpstr>
      <vt:lpstr>Relaying Travel Plans</vt:lpstr>
      <vt:lpstr>Potential Demobilization Problems</vt:lpstr>
      <vt:lpstr>Resources that Help During Demobilization</vt:lpstr>
      <vt:lpstr>Demobilization 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D-310, Unit 8, Demobilization</dc:title>
  <dc:subject>D-310, Unit 8, Demobilization</dc:subject>
  <dc:creator>NWCG</dc:creator>
  <cp:keywords>D-310, Unit 8, Demobilization, Expanded Dispatch Support Dispatcher, National Coordination System Committee (NCSC)</cp:keywords>
  <cp:lastModifiedBy>Tallon, Megan - FS, UT</cp:lastModifiedBy>
  <cp:revision>4</cp:revision>
  <dcterms:created xsi:type="dcterms:W3CDTF">2005-06-20T14:05:30Z</dcterms:created>
  <dcterms:modified xsi:type="dcterms:W3CDTF">2025-11-03T19:21:53Z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0x010100293E4A7687860A45960020D9AE0EE5D7</vt:lpwstr>
  </property>
  <property fmtid="{D5CDD505-2E9C-101B-9397-08002B2CF9AE}" pid="3" name="MediaServiceImageTags">
    <vt:lpwstr/>
  </property>
</Properties>
</file>